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262" r:id="rId4"/>
    <p:sldId id="264" r:id="rId5"/>
    <p:sldId id="260" r:id="rId6"/>
    <p:sldId id="336" r:id="rId7"/>
    <p:sldId id="360" r:id="rId8"/>
    <p:sldId id="337" r:id="rId9"/>
    <p:sldId id="298" r:id="rId10"/>
    <p:sldId id="338" r:id="rId11"/>
    <p:sldId id="339" r:id="rId12"/>
    <p:sldId id="347" r:id="rId13"/>
    <p:sldId id="348" r:id="rId14"/>
    <p:sldId id="265" r:id="rId15"/>
    <p:sldId id="266" r:id="rId16"/>
    <p:sldId id="287" r:id="rId17"/>
    <p:sldId id="288" r:id="rId18"/>
    <p:sldId id="293" r:id="rId19"/>
    <p:sldId id="295" r:id="rId20"/>
    <p:sldId id="296" r:id="rId21"/>
    <p:sldId id="268" r:id="rId22"/>
    <p:sldId id="283" r:id="rId23"/>
    <p:sldId id="366" r:id="rId24"/>
    <p:sldId id="340" r:id="rId25"/>
    <p:sldId id="343" r:id="rId26"/>
    <p:sldId id="341" r:id="rId27"/>
    <p:sldId id="279" r:id="rId28"/>
    <p:sldId id="299" r:id="rId29"/>
    <p:sldId id="300" r:id="rId30"/>
    <p:sldId id="301" r:id="rId31"/>
    <p:sldId id="302" r:id="rId32"/>
    <p:sldId id="303" r:id="rId33"/>
    <p:sldId id="269" r:id="rId34"/>
    <p:sldId id="271" r:id="rId35"/>
    <p:sldId id="270" r:id="rId36"/>
    <p:sldId id="272" r:id="rId37"/>
    <p:sldId id="344" r:id="rId38"/>
    <p:sldId id="345" r:id="rId39"/>
    <p:sldId id="285" r:id="rId40"/>
    <p:sldId id="278" r:id="rId41"/>
    <p:sldId id="286" r:id="rId42"/>
    <p:sldId id="275" r:id="rId43"/>
    <p:sldId id="277" r:id="rId44"/>
    <p:sldId id="305" r:id="rId45"/>
    <p:sldId id="306" r:id="rId46"/>
    <p:sldId id="307" r:id="rId47"/>
    <p:sldId id="326" r:id="rId48"/>
    <p:sldId id="327" r:id="rId49"/>
    <p:sldId id="328" r:id="rId50"/>
    <p:sldId id="329" r:id="rId51"/>
    <p:sldId id="349" r:id="rId52"/>
    <p:sldId id="351" r:id="rId53"/>
    <p:sldId id="350" r:id="rId54"/>
    <p:sldId id="362" r:id="rId55"/>
    <p:sldId id="352" r:id="rId56"/>
    <p:sldId id="353" r:id="rId57"/>
    <p:sldId id="354" r:id="rId58"/>
    <p:sldId id="355" r:id="rId59"/>
    <p:sldId id="356" r:id="rId60"/>
    <p:sldId id="309" r:id="rId61"/>
    <p:sldId id="330" r:id="rId62"/>
    <p:sldId id="331" r:id="rId63"/>
    <p:sldId id="308" r:id="rId64"/>
    <p:sldId id="324" r:id="rId65"/>
    <p:sldId id="311" r:id="rId66"/>
    <p:sldId id="312" r:id="rId67"/>
    <p:sldId id="332" r:id="rId68"/>
    <p:sldId id="314" r:id="rId69"/>
    <p:sldId id="317" r:id="rId70"/>
    <p:sldId id="315" r:id="rId71"/>
    <p:sldId id="357" r:id="rId72"/>
    <p:sldId id="318" r:id="rId73"/>
    <p:sldId id="319" r:id="rId74"/>
    <p:sldId id="320" r:id="rId75"/>
    <p:sldId id="321" r:id="rId76"/>
    <p:sldId id="322" r:id="rId77"/>
    <p:sldId id="323" r:id="rId78"/>
    <p:sldId id="358" r:id="rId79"/>
    <p:sldId id="334" r:id="rId80"/>
    <p:sldId id="335" r:id="rId81"/>
    <p:sldId id="365" r:id="rId82"/>
    <p:sldId id="333" r:id="rId8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3" autoAdjust="0"/>
    <p:restoredTop sz="94660"/>
  </p:normalViewPr>
  <p:slideViewPr>
    <p:cSldViewPr snapToObjects="1">
      <p:cViewPr varScale="1">
        <p:scale>
          <a:sx n="107" d="100"/>
          <a:sy n="107" d="100"/>
        </p:scale>
        <p:origin x="-9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D18AF91-83AF-4A49-8132-58B29BC0C353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F5ACB79-2201-4497-9067-8C728433A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8F708B-90B0-4BF4-AE27-26DA26E26A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Photo by Nick Starr</a:t>
            </a:r>
          </a:p>
          <a:p>
            <a:pPr>
              <a:spcBef>
                <a:spcPct val="0"/>
              </a:spcBef>
            </a:pPr>
            <a:r>
              <a:rPr lang="en-US" smtClean="0"/>
              <a:t>http://www.flickr.com/photos/nickstarr/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5605FB-E03E-4199-9031-2D12944FD5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Photo by colorblindPICASO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http://www.flickr.com/photos/colorblindpicaso/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6CA467-0E3E-43F1-9B85-35FCA7BFA7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Photo by Steve Rhodes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http://www.flickr.com/photos/ari/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0BAA55-C9B5-4631-8732-2E9D681273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Update this in February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4006F8-9969-4DCD-9EA2-F182488065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ABCCE9-A7E9-4807-9BA3-4E9E9EF49E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70D606-09D3-43C2-BE2C-4B53D35EE2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812DBD-3A7E-45D9-9C4A-963A2360A5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4A6FD5-AF98-421F-9CA8-3E627C63AC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A82AB7-A991-4E57-A9A7-2656D6D111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9AC58B-EA0C-4297-AF04-B379714CDA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nook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EB948-5D29-469F-B664-C70CA20738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CFC25D-CCED-4DB8-8276-C2F4C7D15A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409048-57CE-4DDE-9BFA-F467C3B0C4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6297FE-2590-47DC-AA06-238D132DED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5C3519-733E-4759-B1BF-24992B1E58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FEB.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77BFBE-6E61-4B20-BA69-F74B806BA0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CBE705-7546-43AF-B375-BA92F3D582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kindle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4DFB24-B7CF-467C-9D67-75A24304E9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skiff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571419-3D5C-4F30-BCCA-F286EC40C0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Feb.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41CFF2-D781-40AD-A763-08BBEA7A45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– Feb 7, 2010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3F7084-4415-4DF3-AA1A-249771BA65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Photo by jonno259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http://www.flickr.com/photos/jonno259/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1CCD05-C4BB-4B15-A398-A22FB3614C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Photo by sean dreilinger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http://www.flickr.com/photos/seandreilinger/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B40621-7D06-4650-8DFF-14BB1680E3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 f.yamada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http://www.flickr.com/photos/loxea/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DD2A96-650E-47E2-8237-BFDD2321C7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3EF2E-9BBB-490A-B8E7-AEC5B68E3CFD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25B98-1142-44B9-B0C5-9F0703574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2D8A0-E2A0-45AB-B26D-5821B5FF4DC0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731E-54C1-4D8A-956A-18880BF1DC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6899C-EB49-4DD5-8ABB-8017E3024A32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1127-7250-4D69-9EE3-F82948DF3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B10D-0574-466E-BF8E-6F74FF530CE9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07E47-BE8A-4189-9916-C888E2C03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DD026-21D8-45C6-9E36-DD0EB2723EB8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B3B8C-C113-4040-ADEA-1A9580795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EF61-3EE1-4396-9AB9-93843AB8B824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EED99-B5FA-4284-BDD6-82636DE3D8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5DAC1-AA0A-43BC-B3D8-FFCFB063DC9F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F0197-5FB2-45CB-8FD5-6E481D1A8F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73DF0-2536-4B5F-9AB1-86B654985EE4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DE7F-DA8B-4DCA-8E31-D292967864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65D9D-FB24-475E-AED7-BF549AE6577D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1AD2C-32EB-4B81-9D6D-9BDD4B6A3C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6222-CA18-49D6-B64B-7151A91C7ECD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9E635-3615-4521-B955-6DDD6C12E9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C0E22-C8ED-436C-9F4A-B28CA3CB2EE7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48B62-2E80-4AB3-B7F4-555A3F3DCA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AA08F6-F099-455C-9473-5210CDB2174C}" type="datetimeFigureOut">
              <a:rPr lang="en-US"/>
              <a:pPr>
                <a:defRPr/>
              </a:pPr>
              <a:t>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DBB472-A766-4BE5-9CB9-D1034468C7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eandreilinger/" TargetMode="External"/><Relationship Id="rId7" Type="http://schemas.openxmlformats.org/officeDocument/2006/relationships/hyperlink" Target="http://www.flickr.com/photos/ari/" TargetMode="External"/><Relationship Id="rId2" Type="http://schemas.openxmlformats.org/officeDocument/2006/relationships/hyperlink" Target="http://www.flickr.com/photos/jonno25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colorblindpicaso/" TargetMode="External"/><Relationship Id="rId5" Type="http://schemas.openxmlformats.org/officeDocument/2006/relationships/hyperlink" Target="http://www.flickr.com/photos/nickstarr/" TargetMode="External"/><Relationship Id="rId4" Type="http://schemas.openxmlformats.org/officeDocument/2006/relationships/hyperlink" Target="http://www.flickr.com/photos/loxea/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mailto:dcdenison@mac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85800" y="3124200"/>
            <a:ext cx="7772400" cy="1470025"/>
          </a:xfrm>
        </p:spPr>
        <p:txBody>
          <a:bodyPr/>
          <a:lstStyle/>
          <a:p>
            <a:r>
              <a:rPr lang="en-US" smtClean="0"/>
              <a:t>Integrating E-books and the Web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4225"/>
            <a:ext cx="6400800" cy="4572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D.C. Denison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14339" name="Picture 3" descr="MANUSCRIP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04913"/>
            <a:ext cx="13716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PUBLISH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495425"/>
            <a:ext cx="1889125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BOOK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430338"/>
            <a:ext cx="1117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EBOOK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495425"/>
            <a:ext cx="77946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COMPUTER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1430338"/>
            <a:ext cx="1670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MANUSCRIP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1400"/>
            <a:ext cx="15875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4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300" y="2900363"/>
            <a:ext cx="4905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PUBLISH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4313" y="2601913"/>
            <a:ext cx="21463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81380">
            <a:off x="5105400" y="874713"/>
            <a:ext cx="10048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45154">
            <a:off x="5026025" y="4819650"/>
            <a:ext cx="109378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1913" y="2601913"/>
            <a:ext cx="1139825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 descr="BOOK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81000"/>
            <a:ext cx="12192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EBOOK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2286000"/>
            <a:ext cx="15240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1" descr="COMPUTER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5103813"/>
            <a:ext cx="1905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TextBox 12"/>
          <p:cNvSpPr txBox="1">
            <a:spLocks noChangeArrowheads="1"/>
          </p:cNvSpPr>
          <p:nvPr/>
        </p:nvSpPr>
        <p:spPr bwMode="auto">
          <a:xfrm>
            <a:off x="139700" y="536575"/>
            <a:ext cx="289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Publishing Workflow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workflow result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Ebook and website don’t talk to each other</a:t>
            </a:r>
          </a:p>
        </p:txBody>
      </p:sp>
      <p:pic>
        <p:nvPicPr>
          <p:cNvPr id="28675" name="Picture 3" descr="EBOO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276600"/>
            <a:ext cx="123983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OMPU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819400"/>
            <a:ext cx="31242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lef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429000"/>
            <a:ext cx="12065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righ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3505200"/>
            <a:ext cx="12446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thouse Flower_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137"/>
            <a:ext cx="9144000" cy="639372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zzloft_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137"/>
            <a:ext cx="9144000" cy="639372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dingwithted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88" y="989013"/>
            <a:ext cx="6727825" cy="4879975"/>
          </a:xfrm>
          <a:prstGeom prst="rect">
            <a:avLst/>
          </a:prstGeom>
          <a:effectLst>
            <a:outerShdw blurRad="53975" dist="762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bythefirepl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/>
              <a:t>Hyperlinking: Advantages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Tighter integration with the Web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Updatable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Interactive, responsive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Digressions, amplifications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Access to source material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Access to new, alternate versions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000" dirty="0" smtClean="0"/>
              <a:t>Add multimedia elements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yonskatebo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yreadingkind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hippiereadingipho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8382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nook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1838" y="0"/>
            <a:ext cx="514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santaipho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screen_shot-3691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610600" cy="609599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MANUSCRIP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1400"/>
            <a:ext cx="15875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4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300" y="2900363"/>
            <a:ext cx="4905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PUBLISH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4313" y="2601913"/>
            <a:ext cx="21463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81380">
            <a:off x="5019675" y="849313"/>
            <a:ext cx="1104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45154">
            <a:off x="5084763" y="4591050"/>
            <a:ext cx="11350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8" descr="righ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1913" y="2601913"/>
            <a:ext cx="1139825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9" descr="BOOK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81000"/>
            <a:ext cx="12192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0" descr="EBOOK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2286000"/>
            <a:ext cx="15240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1" descr="COMPUTER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5103813"/>
            <a:ext cx="1905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Workflow</a:t>
            </a:r>
          </a:p>
        </p:txBody>
      </p:sp>
      <p:pic>
        <p:nvPicPr>
          <p:cNvPr id="50178" name="Picture 3" descr="MANUSCRIP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63838"/>
            <a:ext cx="216693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EBOOK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860550"/>
            <a:ext cx="12954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COMPUT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191000"/>
            <a:ext cx="2549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righ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53184">
            <a:off x="3143250" y="4038600"/>
            <a:ext cx="1123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Content Placeholder 7" descr="right.gif"/>
          <p:cNvPicPr>
            <a:picLocks noGrp="1" noChangeAspect="1"/>
          </p:cNvPicPr>
          <p:nvPr>
            <p:ph idx="1"/>
          </p:nvPr>
        </p:nvPicPr>
        <p:blipFill>
          <a:blip r:embed="rId5"/>
          <a:srcRect l="-54605" r="-54605"/>
          <a:stretch>
            <a:fillRect/>
          </a:stretch>
        </p:blipFill>
        <p:spPr>
          <a:xfrm rot="20972464">
            <a:off x="2711450" y="2552700"/>
            <a:ext cx="2225675" cy="1154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Instead of this: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E-book and website don’t talk to each other</a:t>
            </a:r>
          </a:p>
        </p:txBody>
      </p:sp>
      <p:pic>
        <p:nvPicPr>
          <p:cNvPr id="51203" name="Picture 5" descr="EBOO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276600"/>
            <a:ext cx="123983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COMPU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819400"/>
            <a:ext cx="31242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lef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429000"/>
            <a:ext cx="12065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8" descr="righ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3505200"/>
            <a:ext cx="12446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Ebook and Website talking to each other</a:t>
            </a:r>
            <a:endParaRPr lang="en-US" dirty="0"/>
          </a:p>
        </p:txBody>
      </p:sp>
      <p:pic>
        <p:nvPicPr>
          <p:cNvPr id="52226" name="Picture 3" descr="EBOO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124200"/>
            <a:ext cx="1846263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COMPU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6663" y="2743200"/>
            <a:ext cx="3640137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righ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2063" y="3657600"/>
            <a:ext cx="12446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lef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3657600"/>
            <a:ext cx="12065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screen_shot-3694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Right_hand_at_angl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488" y="160338"/>
            <a:ext cx="4899025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_subscribe_to_the_changel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"/>
            <a:ext cx="4419600" cy="654888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screen_shot-3692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screen_shot-3693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screen_shot-36927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screen_shot-3693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screen_shot-3694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191"/>
            <a:ext cx="9144000" cy="5687617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on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990600"/>
            <a:ext cx="49561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screen_shot-3693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ei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191"/>
            <a:ext cx="9144000" cy="5687617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screen_shot-36948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screen_shot-3695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-pub_e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83"/>
            <a:ext cx="9144000" cy="669123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-pub_website_front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543"/>
            <a:ext cx="9144000" cy="5610914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ubs2watch_pre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837"/>
            <a:ext cx="9144000" cy="569432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Iforgottenanyone?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640"/>
            <a:ext cx="9144000" cy="5522719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questionfor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179"/>
            <a:ext cx="9144000" cy="6227642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ce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622"/>
            <a:ext cx="9144000" cy="514475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kiff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175" y="0"/>
            <a:ext cx="825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takeale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4" y="527413"/>
            <a:ext cx="8863492" cy="580317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lhg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81"/>
            <a:ext cx="9144000" cy="649803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server_ebo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81"/>
            <a:ext cx="9144000" cy="649803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kfromFahlg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3404">
            <a:off x="86130" y="1808840"/>
            <a:ext cx="9181903" cy="2016645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server_ebo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81"/>
            <a:ext cx="9144000" cy="649803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server_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4" y="0"/>
            <a:ext cx="8849951" cy="6858000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z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81"/>
            <a:ext cx="9144000" cy="649803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zostooreil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6781">
            <a:off x="0" y="2195286"/>
            <a:ext cx="9144000" cy="2467428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eilly_ebo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81"/>
            <a:ext cx="9144000" cy="649803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eilly_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48" y="0"/>
            <a:ext cx="5365103" cy="685800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E-Reader marketing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smtClean="0"/>
              <a:t>Convenience/Connectivity</a:t>
            </a:r>
          </a:p>
          <a:p>
            <a:r>
              <a:rPr lang="en-US" sz="5400" smtClean="0"/>
              <a:t>Storage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90" y="1644873"/>
            <a:ext cx="7847619" cy="3568254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eryouremailaddr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11" y="1892492"/>
            <a:ext cx="7203428" cy="3365308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-notifi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183"/>
            <a:ext cx="9144000" cy="4007634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ubs2watch_customers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837"/>
            <a:ext cx="9144000" cy="569432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Customers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397" y="711540"/>
            <a:ext cx="3149206" cy="543492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erServiceCen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96" y="0"/>
            <a:ext cx="8582007" cy="6858000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wor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734"/>
            <a:ext cx="9144000" cy="5038531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ookpage_mediaroom,NEWESTSTUFF,twitterandblogfee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71" y="1409952"/>
            <a:ext cx="7542857" cy="403809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room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153"/>
            <a:ext cx="9144000" cy="562169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eststu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153"/>
            <a:ext cx="9144000" cy="5621694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z="7200" smtClean="0"/>
          </a:p>
          <a:p>
            <a:pPr>
              <a:buFont typeface="Arial" charset="0"/>
              <a:buNone/>
            </a:pPr>
            <a:r>
              <a:rPr lang="en-US" sz="7200" smtClean="0"/>
              <a:t>     &lt;Hyperlinking&gt;</a:t>
            </a:r>
          </a:p>
          <a:p>
            <a:pPr>
              <a:buFont typeface="Arial" charset="0"/>
              <a:buNone/>
            </a:pPr>
            <a:endParaRPr lang="en-US" sz="7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fe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153"/>
            <a:ext cx="9144000" cy="5621694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ubstweet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76" y="616301"/>
            <a:ext cx="3619047" cy="5625397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erValidationQui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22" y="1073444"/>
            <a:ext cx="6755555" cy="471111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VQ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01" y="1492492"/>
            <a:ext cx="6425397" cy="38730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vq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2" y="1371857"/>
            <a:ext cx="7720635" cy="411428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ook_secretwor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143" y="2616301"/>
            <a:ext cx="5485714" cy="1625397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ook_secretwo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857" y="1886143"/>
            <a:ext cx="5714286" cy="308571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vq_secr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19" y="1473444"/>
            <a:ext cx="3504762" cy="391111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/>
              <a:t>Lessons learned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Tighter integration with the Web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Updatable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Interactive, responsive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Digressions, amplifications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Access to source material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Access to new, alternate versions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400" dirty="0" smtClean="0"/>
              <a:t>Add multimedia elements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</a:p>
        </p:txBody>
      </p:sp>
      <p:sp>
        <p:nvSpPr>
          <p:cNvPr id="11878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customer sign on is clunky</a:t>
            </a:r>
          </a:p>
          <a:p>
            <a:r>
              <a:rPr lang="en-US" smtClean="0"/>
              <a:t>Can be difficult to go between ebook and web</a:t>
            </a:r>
          </a:p>
          <a:p>
            <a:r>
              <a:rPr lang="en-US" smtClean="0"/>
              <a:t>Multiple formats and platforms</a:t>
            </a:r>
          </a:p>
          <a:p>
            <a:pPr lvl="1"/>
            <a:r>
              <a:rPr lang="en-US" smtClean="0"/>
              <a:t>ePub</a:t>
            </a:r>
          </a:p>
          <a:p>
            <a:pPr lvl="1"/>
            <a:r>
              <a:rPr lang="en-US" smtClean="0"/>
              <a:t>mobi</a:t>
            </a:r>
          </a:p>
          <a:p>
            <a:pPr lvl="1"/>
            <a:r>
              <a:rPr lang="en-US" smtClean="0"/>
              <a:t>azw</a:t>
            </a:r>
          </a:p>
          <a:p>
            <a:pPr lvl="1"/>
            <a:r>
              <a:rPr lang="en-US" smtClean="0"/>
              <a:t>Drupal</a:t>
            </a:r>
          </a:p>
          <a:p>
            <a:pPr lvl="1">
              <a:buFont typeface="Arial" charset="0"/>
              <a:buNone/>
            </a:pPr>
            <a:r>
              <a:rPr lang="en-US" smtClean="0"/>
              <a:t>			</a:t>
            </a:r>
          </a:p>
          <a:p>
            <a:pPr lvl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E-Readers that can hyperlink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smtClean="0"/>
              <a:t>Kindle</a:t>
            </a:r>
          </a:p>
          <a:p>
            <a:r>
              <a:rPr lang="en-US" sz="4000" smtClean="0"/>
              <a:t>Sony Reader</a:t>
            </a:r>
          </a:p>
          <a:p>
            <a:r>
              <a:rPr lang="en-US" sz="4000" smtClean="0"/>
              <a:t>Stanza on the iPhone</a:t>
            </a:r>
          </a:p>
          <a:p>
            <a:r>
              <a:rPr lang="en-US" sz="4000" smtClean="0"/>
              <a:t>Bookworm</a:t>
            </a:r>
          </a:p>
          <a:p>
            <a:r>
              <a:rPr lang="en-US" sz="4000" smtClean="0"/>
              <a:t>Vook</a:t>
            </a:r>
          </a:p>
          <a:p>
            <a:r>
              <a:rPr lang="en-US" sz="4000" smtClean="0"/>
              <a:t>Formats: ePub, PDF, mobi, azw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unexplored possibilities</a:t>
            </a:r>
          </a:p>
        </p:txBody>
      </p:sp>
      <p:sp>
        <p:nvSpPr>
          <p:cNvPr id="1208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 the Web site for Search Engine Marketing</a:t>
            </a:r>
          </a:p>
          <a:p>
            <a:r>
              <a:rPr lang="en-US" smtClean="0"/>
              <a:t>Host ads on the site</a:t>
            </a:r>
          </a:p>
          <a:p>
            <a:pPr lvl="1"/>
            <a:r>
              <a:rPr lang="en-US" smtClean="0"/>
              <a:t>Google AdSense</a:t>
            </a:r>
          </a:p>
          <a:p>
            <a:r>
              <a:rPr lang="en-US" smtClean="0"/>
              <a:t>Host affiliate campaigns</a:t>
            </a:r>
          </a:p>
          <a:p>
            <a:pPr lvl="1"/>
            <a:r>
              <a:rPr lang="en-US" smtClean="0"/>
              <a:t>Amazon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600" smtClean="0"/>
              <a:t>Photos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jonno259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hlinkClick r:id="rId2"/>
              </a:rPr>
              <a:t>http://www.flickr.com/photos/jonno259/</a:t>
            </a: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sean dreilinger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hlinkClick r:id="rId3"/>
              </a:rPr>
              <a:t>http://www.flickr.com/photos/seandreilinger/</a:t>
            </a: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882" dirty="0"/>
              <a:t>F. Yamada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hlinkClick r:id="rId4"/>
              </a:rPr>
              <a:t>http://www.flickr.com/photos/loxea/</a:t>
            </a: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Nick Starr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hlinkClick r:id="rId5"/>
              </a:rPr>
              <a:t>http://www.flickr.com/photos/nickstarr/</a:t>
            </a: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Colorblind Picaso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hlinkClick r:id="rId6"/>
              </a:rPr>
              <a:t>http://www.flickr.com/photos/colorblindpicaso/</a:t>
            </a: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882" dirty="0"/>
              <a:t>Steve Rhodes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dirty="0">
                <a:hlinkClick r:id="rId7"/>
              </a:rPr>
              <a:t>http://www.flickr.com/photos/ari/</a:t>
            </a:r>
            <a:endParaRPr lang="en-US" sz="18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/>
              <a:t>Contact information</a:t>
            </a:r>
          </a:p>
        </p:txBody>
      </p:sp>
      <p:sp>
        <p:nvSpPr>
          <p:cNvPr id="12288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>
              <a:hlinkClick r:id="rId2"/>
            </a:endParaRPr>
          </a:p>
          <a:p>
            <a:pPr>
              <a:buFont typeface="Arial" charset="0"/>
              <a:buNone/>
            </a:pPr>
            <a:r>
              <a:rPr lang="en-US" smtClean="0">
                <a:hlinkClick r:id="rId2"/>
              </a:rPr>
              <a:t>dcdenison@mac.com</a:t>
            </a: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http://www.hotspotconfidential.com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http://epubs.readmat.com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pres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88"/>
            <a:ext cx="54864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12952</TotalTime>
  <Words>307</Words>
  <Application>Microsoft Macintosh PowerPoint</Application>
  <PresentationFormat>On-screen Show (4:3)</PresentationFormat>
  <Paragraphs>141</Paragraphs>
  <Slides>82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Calibri</vt:lpstr>
      <vt:lpstr>Arial</vt:lpstr>
      <vt:lpstr>Office Theme</vt:lpstr>
      <vt:lpstr>Integrating E-books and the Web</vt:lpstr>
      <vt:lpstr>Slide 2</vt:lpstr>
      <vt:lpstr>Slide 3</vt:lpstr>
      <vt:lpstr>Slide 4</vt:lpstr>
      <vt:lpstr>Slide 5</vt:lpstr>
      <vt:lpstr>E-Reader marketing messages</vt:lpstr>
      <vt:lpstr>Slide 7</vt:lpstr>
      <vt:lpstr>E-Readers that can hyperlink</vt:lpstr>
      <vt:lpstr>Slide 9</vt:lpstr>
      <vt:lpstr>Slide 10</vt:lpstr>
      <vt:lpstr>The workflow result</vt:lpstr>
      <vt:lpstr>Slide 12</vt:lpstr>
      <vt:lpstr>Slide 13</vt:lpstr>
      <vt:lpstr>Slide 14</vt:lpstr>
      <vt:lpstr>Slide 15</vt:lpstr>
      <vt:lpstr>Hyperlinking: Advantages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My Workflow</vt:lpstr>
      <vt:lpstr>Instead of this:</vt:lpstr>
      <vt:lpstr>Ebook and Website talking to each other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Lessons learned</vt:lpstr>
      <vt:lpstr>Challenges</vt:lpstr>
      <vt:lpstr>Some unexplored possibilities</vt:lpstr>
      <vt:lpstr>Photos</vt:lpstr>
      <vt:lpstr>Contact information</vt:lpstr>
    </vt:vector>
  </TitlesOfParts>
  <Company>The Boston Globe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information Technology</dc:creator>
  <cp:lastModifiedBy>DCDENISON</cp:lastModifiedBy>
  <cp:revision>34</cp:revision>
  <dcterms:created xsi:type="dcterms:W3CDTF">2010-02-13T14:49:22Z</dcterms:created>
  <dcterms:modified xsi:type="dcterms:W3CDTF">2010-02-19T19:56:27Z</dcterms:modified>
</cp:coreProperties>
</file>